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sldIdLst>
    <p:sldId id="256" r:id="rId2"/>
    <p:sldId id="257" r:id="rId3"/>
    <p:sldId id="264" r:id="rId4"/>
    <p:sldId id="258" r:id="rId5"/>
    <p:sldId id="266" r:id="rId6"/>
    <p:sldId id="267" r:id="rId7"/>
    <p:sldId id="260" r:id="rId8"/>
    <p:sldId id="268" r:id="rId9"/>
    <p:sldId id="261" r:id="rId10"/>
    <p:sldId id="270" r:id="rId11"/>
    <p:sldId id="265" r:id="rId12"/>
    <p:sldId id="271" r:id="rId13"/>
    <p:sldId id="263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815C5-04A1-7CCF-22B3-8DBF151D5E52}" v="151" dt="2025-11-23T18:00:54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1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7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50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7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9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6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2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3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7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88" r:id="rId6"/>
    <p:sldLayoutId id="2147483984" r:id="rId7"/>
    <p:sldLayoutId id="2147483985" r:id="rId8"/>
    <p:sldLayoutId id="2147483986" r:id="rId9"/>
    <p:sldLayoutId id="2147483987" r:id="rId10"/>
    <p:sldLayoutId id="214748398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57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3">
            <a:extLst>
              <a:ext uri="{FF2B5EF4-FFF2-40B4-BE49-F238E27FC236}">
                <a16:creationId xmlns:a16="http://schemas.microsoft.com/office/drawing/2014/main" id="{B29F5910-E62D-C3DB-6AE9-8FE01CDCB5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053" r="9085" b="11276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0080" y="985233"/>
            <a:ext cx="5758628" cy="335585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5100" b="0">
                <a:solidFill>
                  <a:srgbClr val="FFFFFF"/>
                </a:solidFill>
                <a:latin typeface="Georgia Pro"/>
              </a:rPr>
              <a:t>Metodología en cascada</a:t>
            </a:r>
            <a:endParaRPr lang="es-ES" sz="5100">
              <a:solidFill>
                <a:srgbClr val="FFFFFF"/>
              </a:solidFill>
              <a:latin typeface="Georgia Pro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0080" y="5251621"/>
            <a:ext cx="4439920" cy="1104721"/>
          </a:xfrm>
        </p:spPr>
        <p:txBody>
          <a:bodyPr anchor="t">
            <a:normAutofit/>
          </a:bodyPr>
          <a:lstStyle/>
          <a:p>
            <a:r>
              <a:rPr lang="es-ES" sz="1400" i="0">
                <a:solidFill>
                  <a:srgbClr val="FFFFFF"/>
                </a:solidFill>
                <a:latin typeface="Times New Roman"/>
                <a:cs typeface="Times New Roman"/>
              </a:rPr>
              <a:t>Hecho </a:t>
            </a:r>
            <a:r>
              <a:rPr lang="es-ES" sz="1400">
                <a:solidFill>
                  <a:srgbClr val="FFFFFF"/>
                </a:solidFill>
                <a:latin typeface="Times New Roman"/>
                <a:cs typeface="Times New Roman"/>
              </a:rPr>
              <a:t>por: Raul</a:t>
            </a:r>
            <a:r>
              <a:rPr lang="es-ES" sz="1400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s-ES" sz="1400" i="0" err="1">
                <a:solidFill>
                  <a:srgbClr val="FFFFFF"/>
                </a:solidFill>
                <a:latin typeface="Times New Roman"/>
                <a:cs typeface="Times New Roman"/>
              </a:rPr>
              <a:t>Cindea</a:t>
            </a:r>
            <a:r>
              <a:rPr lang="es-ES" sz="1400" i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lang="es-ES" sz="1400" i="0" err="1">
                <a:solidFill>
                  <a:srgbClr val="FFFFFF"/>
                </a:solidFill>
                <a:latin typeface="Times New Roman"/>
                <a:cs typeface="Times New Roman"/>
              </a:rPr>
              <a:t>Ovidiu</a:t>
            </a:r>
            <a:r>
              <a:rPr lang="es-ES" sz="1400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s-ES" sz="1400" i="0" err="1">
                <a:solidFill>
                  <a:srgbClr val="FFFFFF"/>
                </a:solidFill>
                <a:latin typeface="Times New Roman"/>
                <a:cs typeface="Times New Roman"/>
              </a:rPr>
              <a:t>Murariu</a:t>
            </a:r>
            <a:r>
              <a:rPr lang="es-ES" sz="1400" i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lang="es-ES" sz="1400" i="0" err="1">
                <a:solidFill>
                  <a:srgbClr val="FFFFFF"/>
                </a:solidFill>
                <a:latin typeface="Times New Roman"/>
                <a:cs typeface="Times New Roman"/>
              </a:rPr>
              <a:t>Mijail</a:t>
            </a:r>
            <a:r>
              <a:rPr lang="es-ES" sz="1400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s-ES" sz="1400" i="0" err="1">
                <a:solidFill>
                  <a:srgbClr val="FFFFFF"/>
                </a:solidFill>
                <a:latin typeface="Times New Roman"/>
                <a:cs typeface="Times New Roman"/>
              </a:rPr>
              <a:t>Otiashvili</a:t>
            </a:r>
            <a:r>
              <a:rPr lang="es-ES" sz="1400" i="0">
                <a:solidFill>
                  <a:srgbClr val="FFFFFF"/>
                </a:solidFill>
                <a:latin typeface="Times New Roman"/>
                <a:cs typeface="Times New Roman"/>
              </a:rPr>
              <a:t> y </a:t>
            </a:r>
            <a:r>
              <a:rPr lang="es-ES" sz="1400">
                <a:solidFill>
                  <a:srgbClr val="FFFFFF"/>
                </a:solidFill>
                <a:latin typeface="Times New Roman"/>
                <a:cs typeface="Times New Roman"/>
              </a:rPr>
              <a:t>Rubén</a:t>
            </a:r>
            <a:r>
              <a:rPr lang="es-ES" sz="1400" i="0">
                <a:solidFill>
                  <a:srgbClr val="FFFFFF"/>
                </a:solidFill>
                <a:latin typeface="Times New Roman"/>
                <a:cs typeface="Times New Roman"/>
              </a:rPr>
              <a:t> Ortega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807332-B2C7-1BDA-E999-07FBDCB3C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s-ES" dirty="0"/>
              <a:t>MANTENIMIENTO</a:t>
            </a:r>
          </a:p>
        </p:txBody>
      </p:sp>
      <p:pic>
        <p:nvPicPr>
          <p:cNvPr id="4" name="Imagen 3" descr="Mantenimiento de Software Existente">
            <a:extLst>
              <a:ext uri="{FF2B5EF4-FFF2-40B4-BE49-F238E27FC236}">
                <a16:creationId xmlns:a16="http://schemas.microsoft.com/office/drawing/2014/main" id="{3859DBD2-BFEC-A035-70AC-BBFEE2BC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560277"/>
            <a:ext cx="5648193" cy="315247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F364D-4C27-2D50-196E-0B2083C6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ea typeface="+mn-lt"/>
                <a:cs typeface="+mn-lt"/>
              </a:rPr>
              <a:t>Esta fase se encarga de corregir fallos, adaptar y mejorar nuestro proyecto una vez que ya está en uso tras pasar por las demás fases.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5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5D2FAF1C-BC34-40F2-2404-654F35733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641067"/>
              </p:ext>
            </p:extLst>
          </p:nvPr>
        </p:nvGraphicFramePr>
        <p:xfrm>
          <a:off x="403951" y="2102385"/>
          <a:ext cx="11142488" cy="3227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4157">
                  <a:extLst>
                    <a:ext uri="{9D8B030D-6E8A-4147-A177-3AD203B41FA5}">
                      <a16:colId xmlns:a16="http://schemas.microsoft.com/office/drawing/2014/main" val="509134821"/>
                    </a:ext>
                  </a:extLst>
                </a:gridCol>
                <a:gridCol w="5748331">
                  <a:extLst>
                    <a:ext uri="{9D8B030D-6E8A-4147-A177-3AD203B41FA5}">
                      <a16:colId xmlns:a16="http://schemas.microsoft.com/office/drawing/2014/main" val="3075473563"/>
                    </a:ext>
                  </a:extLst>
                </a:gridCol>
              </a:tblGrid>
              <a:tr h="631657"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s-ES" sz="1600" b="1" i="0" u="none" strike="noStrike" noProof="0">
                          <a:solidFill>
                            <a:schemeClr val="bg1"/>
                          </a:solidFill>
                          <a:latin typeface="Aptos"/>
                        </a:rPr>
                        <a:t>VENTAJAS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200000"/>
                        </a:lnSpc>
                        <a:buNone/>
                      </a:pPr>
                      <a:r>
                        <a:rPr lang="es-ES" sz="1600" b="1" i="0" u="none" strike="noStrike" noProof="0">
                          <a:solidFill>
                            <a:schemeClr val="bg1"/>
                          </a:solidFill>
                          <a:latin typeface="Aptos"/>
                        </a:rPr>
                        <a:t>DESVENTAJAS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922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Es muy ordenado</a:t>
                      </a:r>
                      <a:endParaRPr lang="es-E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No se admiten muchos cambios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408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Permite planificarlo bien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Los fallos suelen aparecer al final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83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Todo queda bien documentado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El cliente casi no participa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83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Da sensación de control y organización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Si algo se planteó mal al inicio, toca cambiar mucho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5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Funciona bien en grandes equipos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No se ve un resultado real hasta muy tarde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23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Es fácil de aplicar y aprender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No encaja bien en proyectos que varían mucho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06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Permite seguir el progreso sin complicaciones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s-ES" sz="11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Depende del diseño inicial</a:t>
                      </a:r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03748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A248B61-249A-2B4B-F211-3CD0EEB235A5}"/>
              </a:ext>
            </a:extLst>
          </p:cNvPr>
          <p:cNvSpPr txBox="1"/>
          <p:nvPr/>
        </p:nvSpPr>
        <p:spPr>
          <a:xfrm>
            <a:off x="842935" y="1223210"/>
            <a:ext cx="105052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b="1">
                <a:latin typeface="Miriam Fixed"/>
                <a:cs typeface="Miriam Fixed"/>
              </a:rPr>
              <a:t> VENTAJAS Y DESVENTAJAS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392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C17B0-E519-40C5-855B-B557B585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 dirty="0"/>
              <a:t>SE USA</a:t>
            </a:r>
          </a:p>
        </p:txBody>
      </p:sp>
      <p:pic>
        <p:nvPicPr>
          <p:cNvPr id="4" name="Picture 3" descr="La importancia del software a medida en los hospitales">
            <a:extLst>
              <a:ext uri="{FF2B5EF4-FFF2-40B4-BE49-F238E27FC236}">
                <a16:creationId xmlns:a16="http://schemas.microsoft.com/office/drawing/2014/main" id="{060E2D71-9114-8382-5F59-C06CFB0F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26" y="2235637"/>
            <a:ext cx="6252042" cy="3126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FAC4-1DF4-306E-5775-EECCDCB83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1494287"/>
            <a:ext cx="4563618" cy="452245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buFont typeface="Calibri" panose="020B0604020202020204" pitchFamily="34" charset="0"/>
              <a:buChar char="-"/>
            </a:pPr>
            <a:r>
              <a:rPr lang="en-US" sz="1800" b="1" dirty="0"/>
              <a:t>CUANDO</a:t>
            </a:r>
          </a:p>
          <a:p>
            <a:pPr marL="342900" indent="-342900">
              <a:lnSpc>
                <a:spcPct val="110000"/>
              </a:lnSpc>
              <a:buFont typeface="Calibri" panose="020B0604020202020204" pitchFamily="34" charset="0"/>
              <a:buChar char="-"/>
            </a:pPr>
            <a:r>
              <a:rPr lang="en-US" sz="1800" dirty="0"/>
              <a:t>Proyecto claro y </a:t>
            </a:r>
            <a:r>
              <a:rPr lang="en-US" sz="1800" err="1"/>
              <a:t>tiempo</a:t>
            </a:r>
            <a:r>
              <a:rPr lang="en-US" sz="1800" dirty="0"/>
              <a:t> para </a:t>
            </a:r>
            <a:r>
              <a:rPr lang="en-US" sz="1800" err="1"/>
              <a:t>hacerlo</a:t>
            </a:r>
            <a:r>
              <a:rPr lang="en-US" sz="1800" dirty="0"/>
              <a:t>.</a:t>
            </a:r>
          </a:p>
          <a:p>
            <a:pPr marL="342900" indent="-342900">
              <a:lnSpc>
                <a:spcPct val="110000"/>
              </a:lnSpc>
              <a:buFont typeface="Calibri" panose="020B0604020202020204" pitchFamily="34" charset="0"/>
              <a:buChar char="-"/>
            </a:pPr>
            <a:endParaRPr lang="en-US" sz="1800" dirty="0"/>
          </a:p>
          <a:p>
            <a:pPr marL="342900" indent="-342900">
              <a:lnSpc>
                <a:spcPct val="110000"/>
              </a:lnSpc>
              <a:buFont typeface="Calibri" panose="020B0604020202020204" pitchFamily="34" charset="0"/>
              <a:buChar char="-"/>
            </a:pPr>
            <a:r>
              <a:rPr lang="en-US" sz="1800" b="1" dirty="0"/>
              <a:t>SE USA PARA</a:t>
            </a:r>
          </a:p>
          <a:p>
            <a:pPr marL="342900" indent="-342900">
              <a:lnSpc>
                <a:spcPct val="110000"/>
              </a:lnSpc>
              <a:buFont typeface="Calibri" panose="020B0604020202020204" pitchFamily="34" charset="0"/>
              <a:buChar char="-"/>
            </a:pPr>
            <a:r>
              <a:rPr lang="en-US" sz="1800" dirty="0"/>
              <a:t>Grandes </a:t>
            </a:r>
            <a:r>
              <a:rPr lang="en-US" sz="1800" err="1"/>
              <a:t>proyectos</a:t>
            </a:r>
            <a:r>
              <a:rPr lang="en-US" sz="1800" dirty="0"/>
              <a:t> </a:t>
            </a:r>
            <a:r>
              <a:rPr lang="en-US" sz="1800" err="1"/>
              <a:t>en</a:t>
            </a:r>
            <a:r>
              <a:rPr lang="en-US" sz="1800" dirty="0"/>
              <a:t> lo </a:t>
            </a:r>
            <a:r>
              <a:rPr lang="en-US" sz="1800" err="1"/>
              <a:t>que</a:t>
            </a:r>
            <a:r>
              <a:rPr lang="en-US" sz="1800" dirty="0"/>
              <a:t> </a:t>
            </a:r>
            <a:r>
              <a:rPr lang="en-US" sz="1800" err="1"/>
              <a:t>todo</a:t>
            </a:r>
            <a:r>
              <a:rPr lang="en-US" sz="1800" dirty="0"/>
              <a:t> </a:t>
            </a:r>
            <a:r>
              <a:rPr lang="en-US" sz="1800" err="1"/>
              <a:t>tiene</a:t>
            </a:r>
            <a:r>
              <a:rPr lang="en-US" sz="1800" dirty="0"/>
              <a:t> </a:t>
            </a:r>
            <a:r>
              <a:rPr lang="en-US" sz="1800" err="1"/>
              <a:t>que</a:t>
            </a:r>
            <a:r>
              <a:rPr lang="en-US" sz="1800" dirty="0"/>
              <a:t> </a:t>
            </a:r>
            <a:r>
              <a:rPr lang="en-US" sz="1800" err="1"/>
              <a:t>estar</a:t>
            </a:r>
            <a:r>
              <a:rPr lang="en-US" sz="1800" dirty="0"/>
              <a:t> </a:t>
            </a:r>
            <a:r>
              <a:rPr lang="en-US" sz="1800" err="1"/>
              <a:t>controlado</a:t>
            </a:r>
            <a:r>
              <a:rPr lang="en-US" sz="1800" dirty="0"/>
              <a:t>.</a:t>
            </a:r>
          </a:p>
          <a:p>
            <a:pPr marL="342900" indent="-342900">
              <a:lnSpc>
                <a:spcPct val="110000"/>
              </a:lnSpc>
              <a:buFont typeface="Calibri" panose="020B0604020202020204" pitchFamily="34" charset="0"/>
              <a:buChar char="-"/>
            </a:pPr>
            <a:endParaRPr lang="en-US" sz="1800" dirty="0"/>
          </a:p>
          <a:p>
            <a:pPr marL="342900" indent="-342900">
              <a:lnSpc>
                <a:spcPct val="110000"/>
              </a:lnSpc>
              <a:buFont typeface="Calibri" panose="020B0604020202020204" pitchFamily="34" charset="0"/>
              <a:buChar char="-"/>
            </a:pPr>
            <a:r>
              <a:rPr lang="en-US" sz="1800" b="1" dirty="0"/>
              <a:t>EJEMPLOS</a:t>
            </a:r>
          </a:p>
          <a:p>
            <a:pPr marL="342900" indent="-342900">
              <a:lnSpc>
                <a:spcPct val="110000"/>
              </a:lnSpc>
              <a:buFont typeface="Calibri" panose="020B0604020202020204" pitchFamily="34" charset="0"/>
              <a:buChar char="-"/>
            </a:pPr>
            <a:r>
              <a:rPr lang="en-US" sz="1800" dirty="0"/>
              <a:t>Software para </a:t>
            </a:r>
            <a:r>
              <a:rPr lang="en-US" sz="1800" err="1"/>
              <a:t>hospitales</a:t>
            </a:r>
            <a:r>
              <a:rPr lang="en-US" sz="1800" dirty="0"/>
              <a:t> o </a:t>
            </a:r>
            <a:r>
              <a:rPr lang="en-US" sz="1800" err="1"/>
              <a:t>entidades</a:t>
            </a:r>
            <a:r>
              <a:rPr lang="en-US" sz="1800" dirty="0"/>
              <a:t> </a:t>
            </a:r>
            <a:r>
              <a:rPr lang="en-US" sz="1800" err="1"/>
              <a:t>bancarias</a:t>
            </a:r>
            <a:r>
              <a:rPr lang="en-US" sz="1800" dirty="0"/>
              <a:t>.</a:t>
            </a:r>
          </a:p>
          <a:p>
            <a:pPr marL="342900" indent="-342900">
              <a:lnSpc>
                <a:spcPct val="110000"/>
              </a:lnSpc>
              <a:buFont typeface="Calibri" panose="020B0604020202020204" pitchFamily="34" charset="0"/>
              <a:buChar char="-"/>
            </a:pPr>
            <a:endParaRPr lang="en-US" sz="1600"/>
          </a:p>
          <a:p>
            <a:pPr>
              <a:lnSpc>
                <a:spcPct val="110000"/>
              </a:lnSpc>
              <a:buFont typeface="Calibri" panose="020B0604020202020204" pitchFamily="34" charset="0"/>
              <a:buChar char="-"/>
            </a:pPr>
            <a:endParaRPr lang="en-US" sz="16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74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FCE029E-5073-4498-8104-8427AA98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04FCF2-444B-54F1-DE27-30F8E832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306824" cy="1477817"/>
          </a:xfrm>
        </p:spPr>
        <p:txBody>
          <a:bodyPr>
            <a:normAutofit/>
          </a:bodyPr>
          <a:lstStyle/>
          <a:p>
            <a:r>
              <a:rPr lang="es-ES" dirty="0"/>
              <a:t>EJEMPLO REAL</a:t>
            </a:r>
          </a:p>
        </p:txBody>
      </p:sp>
      <p:pic>
        <p:nvPicPr>
          <p:cNvPr id="4" name="Picture 3" descr="Boeing: Achtung! Auslieferungsziel in Gefahr - DER AKTIONÄR">
            <a:extLst>
              <a:ext uri="{FF2B5EF4-FFF2-40B4-BE49-F238E27FC236}">
                <a16:creationId xmlns:a16="http://schemas.microsoft.com/office/drawing/2014/main" id="{D1FE25DD-7024-4822-713D-248567261F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77" r="-1" b="-1"/>
          <a:stretch>
            <a:fillRect/>
          </a:stretch>
        </p:blipFill>
        <p:spPr>
          <a:xfrm>
            <a:off x="316303" y="2254458"/>
            <a:ext cx="4946906" cy="368935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FF515C-2521-4964-9DAC-2BFB8EC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74446"/>
            <a:ext cx="494690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1D1C2D-C25B-4F88-A616-42E15F2F1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6867" y="2380833"/>
            <a:ext cx="5889161" cy="5288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s-ES" dirty="0">
                <a:latin typeface="Grandview Display"/>
                <a:cs typeface="Arial"/>
              </a:rPr>
              <a:t>Se aplicó en el desarrollo de software para los aviones Boeing para: </a:t>
            </a:r>
            <a:endParaRPr lang="es-ES">
              <a:latin typeface="Grandview Display"/>
            </a:endParaRPr>
          </a:p>
          <a:p>
            <a:pPr>
              <a:lnSpc>
                <a:spcPct val="110000"/>
              </a:lnSpc>
            </a:pPr>
            <a:r>
              <a:rPr lang="es-ES" dirty="0">
                <a:latin typeface="Grandview Display"/>
                <a:cs typeface="Arial"/>
              </a:rPr>
              <a:t>Gestión de vuelo, navegación, control de motores y seguridad de vuelo. </a:t>
            </a:r>
            <a:endParaRPr lang="es-ES">
              <a:latin typeface="Grandview Display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s-ES" dirty="0">
                <a:latin typeface="Grandview Display"/>
                <a:cs typeface="Arial"/>
              </a:rPr>
              <a:t>Además, gracias a utilizar el modelo en cascada, este les permitió minimizar riesgos y facilitar certificaciones internacionales. </a:t>
            </a:r>
            <a:endParaRPr lang="es-ES" dirty="0">
              <a:latin typeface="Grandview Display"/>
            </a:endParaRPr>
          </a:p>
          <a:p>
            <a:pPr>
              <a:lnSpc>
                <a:spcPct val="110000"/>
              </a:lnSpc>
            </a:pPr>
            <a:endParaRPr lang="es-ES" sz="1300"/>
          </a:p>
        </p:txBody>
      </p:sp>
    </p:spTree>
    <p:extLst>
      <p:ext uri="{BB962C8B-B14F-4D97-AF65-F5344CB8AC3E}">
        <p14:creationId xmlns:p14="http://schemas.microsoft.com/office/powerpoint/2010/main" val="387036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0EFAC-9754-92CF-D336-1D0EB3DC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999F2B-FAF9-4340-9E94-DE273B153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QUÉ ES</a:t>
            </a:r>
            <a:endParaRPr lang="en-US" dirty="0"/>
          </a:p>
          <a:p>
            <a:r>
              <a:rPr lang="es-ES" dirty="0"/>
              <a:t>LAS FASES</a:t>
            </a:r>
          </a:p>
          <a:p>
            <a:r>
              <a:rPr lang="es-ES" dirty="0"/>
              <a:t>VENTAJAS Y DESVENTAJAS</a:t>
            </a:r>
          </a:p>
          <a:p>
            <a:r>
              <a:rPr lang="es-ES" dirty="0"/>
              <a:t>DONDE SE USA</a:t>
            </a:r>
          </a:p>
          <a:p>
            <a:r>
              <a:rPr lang="es-ES" dirty="0"/>
              <a:t>EJEMPLO REAL</a:t>
            </a:r>
          </a:p>
        </p:txBody>
      </p:sp>
      <p:pic>
        <p:nvPicPr>
          <p:cNvPr id="4" name="Picture 3" descr="Gráfico de cascada - Iconos gratis de negocios y finanzas">
            <a:extLst>
              <a:ext uri="{FF2B5EF4-FFF2-40B4-BE49-F238E27FC236}">
                <a16:creationId xmlns:a16="http://schemas.microsoft.com/office/drawing/2014/main" id="{6B369B09-5044-FA1D-481F-665595A8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864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5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3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F30FBC-E9DB-D92F-AD6D-BDBF58EB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50" y="399226"/>
            <a:ext cx="2811879" cy="656860"/>
          </a:xfrm>
        </p:spPr>
        <p:txBody>
          <a:bodyPr anchor="b">
            <a:normAutofit/>
          </a:bodyPr>
          <a:lstStyle/>
          <a:p>
            <a:r>
              <a:rPr lang="es-ES" sz="3600"/>
              <a:t>QUÉ ES</a:t>
            </a:r>
          </a:p>
        </p:txBody>
      </p: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18B91A-DF92-4985-1A82-7CDAE07DC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64" y="1623932"/>
            <a:ext cx="3543801" cy="52351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10000"/>
              </a:lnSpc>
            </a:pPr>
            <a:r>
              <a:rPr lang="es-ES" sz="1800" dirty="0">
                <a:latin typeface="Grandview Display"/>
                <a:cs typeface="Arial"/>
              </a:rPr>
              <a:t>Metodología usada en proyectos con unas fases claramente definidas.</a:t>
            </a:r>
            <a:endParaRPr lang="es-ES" sz="1800" dirty="0">
              <a:latin typeface="Grandview Display"/>
              <a:cs typeface="Times New Roman"/>
            </a:endParaRPr>
          </a:p>
          <a:p>
            <a:pPr marL="342900" indent="-342900">
              <a:lnSpc>
                <a:spcPct val="110000"/>
              </a:lnSpc>
            </a:pPr>
            <a:r>
              <a:rPr lang="es-ES" sz="1800" dirty="0">
                <a:latin typeface="Grandview Display"/>
                <a:cs typeface="Arial"/>
              </a:rPr>
              <a:t>Una vez que se cambia de fase es difícil y costoso revisar la anterior. </a:t>
            </a:r>
            <a:endParaRPr lang="en-US" sz="1800">
              <a:latin typeface="Grandview Display"/>
              <a:cs typeface="Arial"/>
            </a:endParaRPr>
          </a:p>
          <a:p>
            <a:pPr marL="342900" indent="-342900">
              <a:lnSpc>
                <a:spcPct val="110000"/>
              </a:lnSpc>
            </a:pPr>
            <a:r>
              <a:rPr lang="es-ES" sz="1800" dirty="0">
                <a:latin typeface="Grandview Display"/>
                <a:cs typeface="Arial"/>
              </a:rPr>
              <a:t>La planificación tiene que ser clara y muy bien estructurada.</a:t>
            </a:r>
            <a:endParaRPr lang="en-US" sz="1800">
              <a:latin typeface="Grandview Display"/>
              <a:cs typeface="Arial"/>
            </a:endParaRPr>
          </a:p>
          <a:p>
            <a:pPr marL="342900" indent="-342900">
              <a:lnSpc>
                <a:spcPct val="110000"/>
              </a:lnSpc>
            </a:pPr>
            <a:r>
              <a:rPr lang="es-ES" sz="1800" dirty="0">
                <a:latin typeface="Grandview Display"/>
                <a:cs typeface="Arial"/>
              </a:rPr>
              <a:t>Muy popular en sectores como la construcción.</a:t>
            </a:r>
            <a:endParaRPr lang="en-US" sz="1800">
              <a:latin typeface="Grandview Display"/>
            </a:endParaRPr>
          </a:p>
        </p:txBody>
      </p:sp>
      <p:pic>
        <p:nvPicPr>
          <p:cNvPr id="5" name="Picture 4" descr="Metodologías para el desarrollo de software">
            <a:extLst>
              <a:ext uri="{FF2B5EF4-FFF2-40B4-BE49-F238E27FC236}">
                <a16:creationId xmlns:a16="http://schemas.microsoft.com/office/drawing/2014/main" id="{F4187C0F-1B28-DA2E-E414-87249686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891" y="945699"/>
            <a:ext cx="5057953" cy="498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6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4C2DE-D121-80A4-9B19-AB2C632D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924859-CC78-47F9-DB2C-7A0875347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s-ES"/>
              <a:t>Análisis</a:t>
            </a:r>
          </a:p>
          <a:p>
            <a:pPr marL="457200" indent="-457200">
              <a:buAutoNum type="arabicPeriod"/>
            </a:pPr>
            <a:r>
              <a:rPr lang="es-ES"/>
              <a:t>Diseño</a:t>
            </a:r>
          </a:p>
          <a:p>
            <a:pPr marL="457200" indent="-457200">
              <a:buAutoNum type="arabicPeriod"/>
            </a:pPr>
            <a:r>
              <a:rPr lang="es-ES"/>
              <a:t>Implementación</a:t>
            </a:r>
          </a:p>
          <a:p>
            <a:pPr marL="457200" indent="-457200">
              <a:buAutoNum type="arabicPeriod"/>
            </a:pPr>
            <a:r>
              <a:rPr lang="es-ES"/>
              <a:t>Pruebas</a:t>
            </a:r>
          </a:p>
          <a:p>
            <a:pPr marL="457200" indent="-457200">
              <a:buAutoNum type="arabicPeriod"/>
            </a:pPr>
            <a:r>
              <a:rPr lang="es-ES"/>
              <a:t>Despliegue</a:t>
            </a:r>
          </a:p>
          <a:p>
            <a:pPr marL="457200" indent="-457200">
              <a:buAutoNum type="arabicPeriod"/>
            </a:pPr>
            <a:r>
              <a:rPr lang="es-ES"/>
              <a:t>Mantenimiento</a:t>
            </a:r>
          </a:p>
          <a:p>
            <a:pPr>
              <a:buAutoNum type="arabicPeriod"/>
            </a:pPr>
            <a:endParaRPr lang="es-ES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BB7B0020-FE51-446B-189B-A25A4C4C8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624" b="-1"/>
          <a:stretch>
            <a:fillRect/>
          </a:stretch>
        </p:blipFill>
        <p:spPr>
          <a:xfrm>
            <a:off x="3987466" y="885873"/>
            <a:ext cx="7115769" cy="510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5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811B8E-5F64-2258-BD8A-7257EAD3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7D2C5CAC-1E65-571D-8D47-F7B71500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s-ES" dirty="0"/>
              <a:t>ANALISIS</a:t>
            </a:r>
          </a:p>
        </p:txBody>
      </p:sp>
      <p:pic>
        <p:nvPicPr>
          <p:cNvPr id="11" name="Imagen 10" descr="CasandraSoft - Análisis y diseño de software">
            <a:extLst>
              <a:ext uri="{FF2B5EF4-FFF2-40B4-BE49-F238E27FC236}">
                <a16:creationId xmlns:a16="http://schemas.microsoft.com/office/drawing/2014/main" id="{5395A606-EC25-F842-345D-6AF82E24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589322"/>
            <a:ext cx="5648193" cy="3094389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20A963E-5115-6CDA-6543-A75066FE5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spcBef>
                <a:spcPts val="0"/>
              </a:spcBef>
            </a:pPr>
            <a:r>
              <a:rPr lang="es-ES">
                <a:highlight>
                  <a:srgbClr val="FFFFFF"/>
                </a:highlight>
              </a:rPr>
              <a:t>En esta fase se define qué se va a construir, organizando y documentando todos los requisitos del resultado final.</a:t>
            </a:r>
            <a:endParaRPr lang="en-US"/>
          </a:p>
          <a:p>
            <a:pPr marL="171450" indent="-171450">
              <a:spcBef>
                <a:spcPts val="0"/>
              </a:spcBef>
            </a:pPr>
            <a:r>
              <a:rPr lang="es-ES">
                <a:highlight>
                  <a:srgbClr val="FFFFFF"/>
                </a:highlight>
              </a:rPr>
              <a:t>Se documenta a medida que se avanza.</a:t>
            </a:r>
            <a:endParaRPr lang="es-ES"/>
          </a:p>
          <a:p>
            <a:endParaRPr lang="es-E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38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D6D8E0-9D46-A513-CDCF-6C8CED88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r>
              <a:rPr lang="es-ES" sz="3600"/>
              <a:t>DISEÑO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B55BED-E98B-3960-B9DD-79542162D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1104" cy="41218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Utiliza los requisitos previos acordados en el análisis para definir la estructura y la base del proyecto.</a:t>
            </a:r>
            <a:endParaRPr lang="es-ES" dirty="0"/>
          </a:p>
          <a:p>
            <a:r>
              <a:rPr lang="es-ES"/>
              <a:t>Sin un diseño aprobado, los programadores no sabrían como implementar el software.</a:t>
            </a:r>
            <a:endParaRPr lang="es-ES" dirty="0"/>
          </a:p>
        </p:txBody>
      </p:sp>
      <p:pic>
        <p:nvPicPr>
          <p:cNvPr id="8" name="Imagen 7" descr="Desarrollo de Software a Medida | D&amp;A Code Projects">
            <a:extLst>
              <a:ext uri="{FF2B5EF4-FFF2-40B4-BE49-F238E27FC236}">
                <a16:creationId xmlns:a16="http://schemas.microsoft.com/office/drawing/2014/main" id="{59F7A063-C759-1E9D-E910-BA8E03AE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49" r="16404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56" name="Straight Connector 52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94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15BA1F-AD57-B727-001D-777D2F7C6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IMPLEMENTACIÓN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C6149B3-09C2-9C35-D703-A1BF3BD60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2736753"/>
            <a:ext cx="4261104" cy="4121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Se basa </a:t>
            </a:r>
            <a:r>
              <a:rPr lang="en-US" sz="2000" err="1"/>
              <a:t>en</a:t>
            </a:r>
            <a:r>
              <a:rPr lang="en-US" sz="2000" dirty="0"/>
              <a:t> la </a:t>
            </a:r>
            <a:r>
              <a:rPr lang="en-US" sz="2000" err="1"/>
              <a:t>especificación</a:t>
            </a:r>
            <a:r>
              <a:rPr lang="en-US" sz="2000" dirty="0"/>
              <a:t> del </a:t>
            </a:r>
            <a:r>
              <a:rPr lang="en-US" sz="2000" err="1"/>
              <a:t>diseño</a:t>
            </a:r>
            <a:r>
              <a:rPr lang="en-US" sz="2000" dirty="0"/>
              <a:t> para </a:t>
            </a:r>
            <a:r>
              <a:rPr lang="en-US" sz="2000" err="1"/>
              <a:t>escribir</a:t>
            </a:r>
            <a:r>
              <a:rPr lang="en-US" sz="2000" dirty="0"/>
              <a:t> </a:t>
            </a:r>
            <a:r>
              <a:rPr lang="en-US" sz="2000" err="1"/>
              <a:t>el</a:t>
            </a:r>
            <a:r>
              <a:rPr lang="en-US" sz="2000" dirty="0"/>
              <a:t> </a:t>
            </a:r>
            <a:r>
              <a:rPr lang="en-US" sz="2000" err="1"/>
              <a:t>código</a:t>
            </a:r>
            <a:r>
              <a:rPr lang="en-US" sz="2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Sin </a:t>
            </a:r>
            <a:r>
              <a:rPr lang="en-US" sz="2000" err="1"/>
              <a:t>el</a:t>
            </a:r>
            <a:r>
              <a:rPr lang="en-US" sz="2000" dirty="0"/>
              <a:t> </a:t>
            </a:r>
            <a:r>
              <a:rPr lang="en-US" sz="2000" err="1"/>
              <a:t>diseño</a:t>
            </a:r>
            <a:r>
              <a:rPr lang="en-US" sz="2000" dirty="0"/>
              <a:t>, </a:t>
            </a:r>
            <a:r>
              <a:rPr lang="en-US" sz="2000" err="1"/>
              <a:t>el</a:t>
            </a:r>
            <a:r>
              <a:rPr lang="en-US" sz="2000" dirty="0"/>
              <a:t> </a:t>
            </a:r>
            <a:r>
              <a:rPr lang="en-US" sz="2000" err="1"/>
              <a:t>código</a:t>
            </a:r>
            <a:r>
              <a:rPr lang="en-US" sz="2000" dirty="0"/>
              <a:t> no </a:t>
            </a:r>
            <a:r>
              <a:rPr lang="en-US" sz="2000" err="1"/>
              <a:t>podrá</a:t>
            </a:r>
            <a:r>
              <a:rPr lang="en-US" sz="2000" dirty="0"/>
              <a:t> ser </a:t>
            </a:r>
            <a:r>
              <a:rPr lang="en-US" sz="2000" err="1"/>
              <a:t>consistente</a:t>
            </a:r>
            <a:r>
              <a:rPr lang="en-US" sz="2000" dirty="0"/>
              <a:t> </a:t>
            </a:r>
            <a:r>
              <a:rPr lang="en-US" sz="2000" err="1"/>
              <a:t>ni</a:t>
            </a:r>
            <a:r>
              <a:rPr lang="en-US" sz="2000" dirty="0"/>
              <a:t> </a:t>
            </a:r>
            <a:r>
              <a:rPr lang="en-US" sz="2000" err="1"/>
              <a:t>cumplir</a:t>
            </a:r>
            <a:r>
              <a:rPr lang="en-US" sz="2000" dirty="0"/>
              <a:t> </a:t>
            </a:r>
            <a:r>
              <a:rPr lang="en-US" sz="2000" err="1"/>
              <a:t>los</a:t>
            </a:r>
            <a:r>
              <a:rPr lang="en-US" sz="2000" dirty="0"/>
              <a:t> </a:t>
            </a:r>
            <a:r>
              <a:rPr lang="en-US" sz="2000" err="1"/>
              <a:t>requisitos</a:t>
            </a:r>
            <a:r>
              <a:rPr lang="en-US" sz="2000" dirty="0"/>
              <a:t>.</a:t>
            </a:r>
          </a:p>
        </p:txBody>
      </p:sp>
      <p:pic>
        <p:nvPicPr>
          <p:cNvPr id="11" name="Marcador de contenido 10" descr="Implementación del Software: Pasos Clave para el Éxito en tu Empresa -">
            <a:extLst>
              <a:ext uri="{FF2B5EF4-FFF2-40B4-BE49-F238E27FC236}">
                <a16:creationId xmlns:a16="http://schemas.microsoft.com/office/drawing/2014/main" id="{DA5F3CA6-2F69-E6CA-FE4C-EB44FD178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861" r="23622" b="-2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59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9A0E8-4FE4-F29A-40D3-AB73A5F93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r>
              <a:rPr lang="es-ES" sz="360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7354EB-26CF-4C76-425D-1CC16CE6B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1104" cy="41218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latin typeface="Grandview Display"/>
                <a:ea typeface="+mn-lt"/>
                <a:cs typeface="+mn-lt"/>
              </a:rPr>
              <a:t>El código implementado se verifica para asegurar que cumple con los requisitos antes definidos en el análisis y el diseño.</a:t>
            </a:r>
            <a:endParaRPr lang="es-ES" dirty="0">
              <a:latin typeface="Grandview Display"/>
              <a:ea typeface="+mn-lt"/>
              <a:cs typeface="Times New Roman"/>
            </a:endParaRPr>
          </a:p>
          <a:p>
            <a:r>
              <a:rPr lang="es-ES" dirty="0">
                <a:latin typeface="Grandview Display"/>
                <a:ea typeface="+mn-lt"/>
                <a:cs typeface="+mn-lt"/>
              </a:rPr>
              <a:t> Sin el código terminado completamente, no hay nada que probar.</a:t>
            </a:r>
            <a:endParaRPr lang="es-ES" b="0" dirty="0">
              <a:latin typeface="Grandview Display"/>
              <a:cs typeface="Times New Roman"/>
            </a:endParaRPr>
          </a:p>
        </p:txBody>
      </p:sp>
      <p:pic>
        <p:nvPicPr>
          <p:cNvPr id="5" name="Imagen 4" descr="Prueba de software: qué es y su importancia en el desarrollo">
            <a:extLst>
              <a:ext uri="{FF2B5EF4-FFF2-40B4-BE49-F238E27FC236}">
                <a16:creationId xmlns:a16="http://schemas.microsoft.com/office/drawing/2014/main" id="{74E4B712-A822-C8BA-9CAC-6502CB19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97" r="9406" b="9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69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8B2CE2FB-1A58-1F84-CBC3-D882F7BC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s-ES" dirty="0"/>
              <a:t>DESPLIEGUE</a:t>
            </a:r>
          </a:p>
        </p:txBody>
      </p:sp>
      <p:pic>
        <p:nvPicPr>
          <p:cNvPr id="9" name="Imagen 8" descr="Videotutorial Despliegue de aplicaciones con Microsoft Deployment Toolkit -  Windows | LinkedIn Learning, antes Lynda.com">
            <a:extLst>
              <a:ext uri="{FF2B5EF4-FFF2-40B4-BE49-F238E27FC236}">
                <a16:creationId xmlns:a16="http://schemas.microsoft.com/office/drawing/2014/main" id="{12C6FCD4-442B-E60F-ABB4-67CB83D7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555022"/>
            <a:ext cx="5648193" cy="316298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3EF66F-977E-C839-C123-589D5EAA7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Una vez que el proyecto ha pasado las pruebas, se entrega e instala en </a:t>
            </a:r>
            <a:r>
              <a:rPr lang="es-ES">
                <a:ea typeface="+mn-lt"/>
                <a:cs typeface="+mn-lt"/>
              </a:rPr>
              <a:t>el entorno del cliente.</a:t>
            </a:r>
            <a:endParaRPr lang="es-ES"/>
          </a:p>
          <a:p>
            <a:r>
              <a:rPr lang="es-ES" dirty="0">
                <a:ea typeface="+mn-lt"/>
                <a:cs typeface="+mn-lt"/>
              </a:rPr>
              <a:t>Siempre que haya sido funcional y haya pasado la fase de pruebas.</a:t>
            </a:r>
            <a:endParaRPr lang="es-E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86894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DashVTI</vt:lpstr>
      <vt:lpstr>Metodología en cascada</vt:lpstr>
      <vt:lpstr>INDICE</vt:lpstr>
      <vt:lpstr>QUÉ ES</vt:lpstr>
      <vt:lpstr>FASES</vt:lpstr>
      <vt:lpstr>ANALISIS</vt:lpstr>
      <vt:lpstr>DISEÑO</vt:lpstr>
      <vt:lpstr>IMPLEMENTACIÓN</vt:lpstr>
      <vt:lpstr>PRUEBAS</vt:lpstr>
      <vt:lpstr>DESPLIEGUE</vt:lpstr>
      <vt:lpstr>MANTENIMIENTO</vt:lpstr>
      <vt:lpstr>PowerPoint Presentation</vt:lpstr>
      <vt:lpstr>SE USA</vt:lpstr>
      <vt:lpstr>EJEMPLO REAL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240</cp:revision>
  <dcterms:created xsi:type="dcterms:W3CDTF">2025-11-20T10:41:12Z</dcterms:created>
  <dcterms:modified xsi:type="dcterms:W3CDTF">2025-11-23T18:02:00Z</dcterms:modified>
</cp:coreProperties>
</file>